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66" r:id="rId6"/>
    <p:sldId id="270" r:id="rId7"/>
    <p:sldId id="271" r:id="rId8"/>
    <p:sldId id="272" r:id="rId9"/>
    <p:sldId id="263" r:id="rId10"/>
    <p:sldId id="258" r:id="rId11"/>
    <p:sldId id="262" r:id="rId12"/>
    <p:sldId id="273" r:id="rId13"/>
    <p:sldId id="264" r:id="rId14"/>
    <p:sldId id="274" r:id="rId15"/>
    <p:sldId id="275" r:id="rId16"/>
    <p:sldId id="265" r:id="rId17"/>
    <p:sldId id="276" r:id="rId18"/>
    <p:sldId id="26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72">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3295"/>
    <a:srgbClr val="60328B"/>
    <a:srgbClr val="723AA5"/>
    <a:srgbClr val="7A3EB0"/>
    <a:srgbClr val="606060"/>
    <a:srgbClr val="6A369A"/>
    <a:srgbClr val="5F318A"/>
    <a:srgbClr val="37BBF1"/>
    <a:srgbClr val="4F4F4F"/>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autoAdjust="0"/>
    <p:restoredTop sz="88845" autoAdjust="0"/>
  </p:normalViewPr>
  <p:slideViewPr>
    <p:cSldViewPr snapToGrid="0" snapToObjects="1">
      <p:cViewPr>
        <p:scale>
          <a:sx n="121" d="100"/>
          <a:sy n="121" d="100"/>
        </p:scale>
        <p:origin x="144" y="144"/>
      </p:cViewPr>
      <p:guideLst>
        <p:guide orient="horz" pos="3772"/>
        <p:guide pos="57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2"/>
            <a:ext cx="9144000" cy="5108220"/>
          </a:xfrm>
          <a:prstGeom prst="rect">
            <a:avLst/>
          </a:prstGeom>
          <a:solidFill>
            <a:srgbClr val="6032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xxx.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4201" t="58293" r="1"/>
          <a:stretch/>
        </p:blipFill>
        <p:spPr>
          <a:xfrm>
            <a:off x="-1" y="0"/>
            <a:ext cx="7089401" cy="2963333"/>
          </a:xfrm>
          <a:prstGeom prst="rect">
            <a:avLst/>
          </a:prstGeom>
        </p:spPr>
      </p:pic>
      <p:pic>
        <p:nvPicPr>
          <p:cNvPr id="12" name="Picture 11" descr="tagpp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69230" y="243519"/>
            <a:ext cx="1524001" cy="313603"/>
          </a:xfrm>
          <a:prstGeom prst="rect">
            <a:avLst/>
          </a:prstGeom>
        </p:spPr>
      </p:pic>
      <p:sp>
        <p:nvSpPr>
          <p:cNvPr id="16" name="TextBox 15"/>
          <p:cNvSpPr txBox="1"/>
          <p:nvPr userDrawn="1"/>
        </p:nvSpPr>
        <p:spPr>
          <a:xfrm>
            <a:off x="310445" y="5889060"/>
            <a:ext cx="4755444" cy="641201"/>
          </a:xfrm>
          <a:prstGeom prst="rect">
            <a:avLst/>
          </a:prstGeom>
          <a:noFill/>
        </p:spPr>
        <p:txBody>
          <a:bodyPr wrap="square" rtlCol="0">
            <a:spAutoFit/>
          </a:bodyPr>
          <a:lstStyle/>
          <a:p>
            <a:pPr>
              <a:lnSpc>
                <a:spcPct val="120000"/>
              </a:lnSpc>
            </a:pPr>
            <a:r>
              <a:rPr lang="en-US" sz="1000" b="0" i="0" dirty="0">
                <a:solidFill>
                  <a:schemeClr val="tx1">
                    <a:lumMod val="65000"/>
                    <a:lumOff val="35000"/>
                  </a:schemeClr>
                </a:solidFill>
                <a:latin typeface="Avenir Next Regular"/>
                <a:cs typeface="Avenir Next Regular"/>
              </a:rPr>
              <a:t>150 </a:t>
            </a:r>
            <a:r>
              <a:rPr lang="en-US" sz="1000" b="0" i="0" dirty="0" err="1">
                <a:solidFill>
                  <a:schemeClr val="tx1">
                    <a:lumMod val="65000"/>
                    <a:lumOff val="35000"/>
                  </a:schemeClr>
                </a:solidFill>
                <a:latin typeface="Avenir Next Regular"/>
                <a:cs typeface="Avenir Next Regular"/>
              </a:rPr>
              <a:t>Cambridgepark</a:t>
            </a:r>
            <a:r>
              <a:rPr lang="en-US" sz="1000" b="0" i="0" baseline="0" dirty="0">
                <a:solidFill>
                  <a:schemeClr val="tx1">
                    <a:lumMod val="65000"/>
                    <a:lumOff val="35000"/>
                  </a:schemeClr>
                </a:solidFill>
                <a:latin typeface="Avenir Next Regular"/>
                <a:cs typeface="Avenir Next Regular"/>
              </a:rPr>
              <a:t> Drive</a:t>
            </a:r>
          </a:p>
          <a:p>
            <a:pPr>
              <a:lnSpc>
                <a:spcPct val="120000"/>
              </a:lnSpc>
            </a:pPr>
            <a:r>
              <a:rPr lang="en-US" sz="1000" b="0" i="0" baseline="0" dirty="0">
                <a:solidFill>
                  <a:schemeClr val="tx1">
                    <a:lumMod val="65000"/>
                    <a:lumOff val="35000"/>
                  </a:schemeClr>
                </a:solidFill>
                <a:latin typeface="Avenir Next Regular"/>
                <a:cs typeface="Avenir Next Regular"/>
              </a:rPr>
              <a:t>Cambridge, MA 02140</a:t>
            </a:r>
          </a:p>
          <a:p>
            <a:pPr>
              <a:lnSpc>
                <a:spcPct val="120000"/>
              </a:lnSpc>
            </a:pPr>
            <a:r>
              <a:rPr lang="en-US" sz="1000" b="1" i="0" baseline="0" dirty="0" err="1">
                <a:solidFill>
                  <a:srgbClr val="60328B"/>
                </a:solidFill>
                <a:latin typeface="Avenir Next Regular"/>
                <a:cs typeface="Avenir Next Regular"/>
              </a:rPr>
              <a:t>QuickBase.com</a:t>
            </a:r>
            <a:endParaRPr lang="en-US" sz="1000" b="1" i="0" dirty="0">
              <a:solidFill>
                <a:srgbClr val="60328B"/>
              </a:solidFill>
              <a:latin typeface="Avenir Next Regular"/>
              <a:cs typeface="Avenir Next Regular"/>
            </a:endParaRPr>
          </a:p>
        </p:txBody>
      </p:sp>
      <p:pic>
        <p:nvPicPr>
          <p:cNvPr id="2" name="Picture 1" descr="Logomark_Only_RGB_Purpl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0917" y="5680305"/>
            <a:ext cx="1002314" cy="670379"/>
          </a:xfrm>
          <a:prstGeom prst="rect">
            <a:avLst/>
          </a:prstGeom>
        </p:spPr>
      </p:pic>
    </p:spTree>
    <p:extLst>
      <p:ext uri="{BB962C8B-B14F-4D97-AF65-F5344CB8AC3E}">
        <p14:creationId xmlns:p14="http://schemas.microsoft.com/office/powerpoint/2010/main" val="133577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2"/>
            <a:ext cx="9144000" cy="1112760"/>
          </a:xfrm>
          <a:prstGeom prst="rect">
            <a:avLst/>
          </a:prstGeom>
          <a:solidFill>
            <a:srgbClr val="6032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userDrawn="1"/>
        </p:nvSpPr>
        <p:spPr>
          <a:xfrm>
            <a:off x="286255" y="6422917"/>
            <a:ext cx="4755444" cy="218008"/>
          </a:xfrm>
          <a:prstGeom prst="rect">
            <a:avLst/>
          </a:prstGeom>
          <a:noFill/>
        </p:spPr>
        <p:txBody>
          <a:bodyPr wrap="square" rtlCol="0">
            <a:spAutoFit/>
          </a:bodyPr>
          <a:lstStyle/>
          <a:p>
            <a:pPr>
              <a:lnSpc>
                <a:spcPct val="120000"/>
              </a:lnSpc>
            </a:pPr>
            <a:r>
              <a:rPr lang="en-US" sz="700" b="1" i="0" dirty="0">
                <a:solidFill>
                  <a:schemeClr val="bg1">
                    <a:lumMod val="50000"/>
                  </a:schemeClr>
                </a:solidFill>
                <a:latin typeface="Avenir Next Regular"/>
                <a:cs typeface="Avenir Next Regular"/>
              </a:rPr>
              <a:t>© Quick Base 2017  </a:t>
            </a:r>
            <a:r>
              <a:rPr lang="en-US" sz="700" b="0" i="0" dirty="0">
                <a:solidFill>
                  <a:schemeClr val="bg1">
                    <a:lumMod val="50000"/>
                  </a:schemeClr>
                </a:solidFill>
                <a:latin typeface="Avenir Next Regular"/>
                <a:cs typeface="Avenir Next Regular"/>
              </a:rPr>
              <a:t>Private &amp; Confidential</a:t>
            </a:r>
            <a:endParaRPr lang="en-US" sz="700" b="1" i="0" dirty="0">
              <a:solidFill>
                <a:schemeClr val="bg1">
                  <a:lumMod val="50000"/>
                </a:schemeClr>
              </a:solidFill>
              <a:latin typeface="Avenir Next Regular"/>
              <a:cs typeface="Avenir Next Regular"/>
            </a:endParaRPr>
          </a:p>
        </p:txBody>
      </p:sp>
      <p:sp>
        <p:nvSpPr>
          <p:cNvPr id="11" name="TextBox 10"/>
          <p:cNvSpPr txBox="1"/>
          <p:nvPr userDrawn="1"/>
        </p:nvSpPr>
        <p:spPr>
          <a:xfrm>
            <a:off x="8381997" y="6404963"/>
            <a:ext cx="549323" cy="235962"/>
          </a:xfrm>
          <a:prstGeom prst="rect">
            <a:avLst/>
          </a:prstGeom>
          <a:noFill/>
        </p:spPr>
        <p:txBody>
          <a:bodyPr wrap="square" rtlCol="0">
            <a:spAutoFit/>
          </a:bodyPr>
          <a:lstStyle/>
          <a:p>
            <a:pPr algn="r">
              <a:lnSpc>
                <a:spcPct val="120000"/>
              </a:lnSpc>
            </a:pPr>
            <a:fld id="{6C636736-714F-DC47-9293-49528ACAC777}" type="slidenum">
              <a:rPr lang="en-US" sz="800" b="0" i="0" smtClean="0">
                <a:solidFill>
                  <a:schemeClr val="tx1">
                    <a:lumMod val="65000"/>
                    <a:lumOff val="35000"/>
                  </a:schemeClr>
                </a:solidFill>
                <a:latin typeface="Avenir Next Regular"/>
                <a:cs typeface="Avenir Next Regular"/>
              </a:rPr>
              <a:t>‹#›</a:t>
            </a:fld>
            <a:endParaRPr lang="en-US" sz="800" b="0" i="0" dirty="0">
              <a:solidFill>
                <a:srgbClr val="594E94"/>
              </a:solidFill>
              <a:latin typeface="Avenir Next Regular"/>
              <a:cs typeface="Avenir Next Regular"/>
            </a:endParaRPr>
          </a:p>
        </p:txBody>
      </p:sp>
      <p:grpSp>
        <p:nvGrpSpPr>
          <p:cNvPr id="9" name="Group 8"/>
          <p:cNvGrpSpPr/>
          <p:nvPr userDrawn="1"/>
        </p:nvGrpSpPr>
        <p:grpSpPr>
          <a:xfrm>
            <a:off x="8246200" y="554363"/>
            <a:ext cx="699230" cy="439051"/>
            <a:chOff x="8246200" y="554363"/>
            <a:chExt cx="699230" cy="439051"/>
          </a:xfrm>
        </p:grpSpPr>
        <p:pic>
          <p:nvPicPr>
            <p:cNvPr id="12" name="Picture 11" descr="Untitled-2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6200" y="554363"/>
              <a:ext cx="600456" cy="393192"/>
            </a:xfrm>
            <a:prstGeom prst="rect">
              <a:avLst/>
            </a:prstGeom>
          </p:spPr>
        </p:pic>
        <p:sp>
          <p:nvSpPr>
            <p:cNvPr id="3" name="Oval 2"/>
            <p:cNvSpPr/>
            <p:nvPr userDrawn="1"/>
          </p:nvSpPr>
          <p:spPr>
            <a:xfrm>
              <a:off x="8790208" y="831135"/>
              <a:ext cx="155222" cy="162279"/>
            </a:xfrm>
            <a:prstGeom prst="ellipse">
              <a:avLst/>
            </a:prstGeom>
            <a:solidFill>
              <a:srgbClr val="603295"/>
            </a:solidFill>
            <a:ln>
              <a:noFill/>
            </a:ln>
            <a:effectLst/>
          </p:spPr>
          <p:style>
            <a:lnRef idx="1">
              <a:schemeClr val="accent1"/>
            </a:lnRef>
            <a:fillRef idx="3">
              <a:schemeClr val="accent1"/>
            </a:fillRef>
            <a:effectRef idx="2">
              <a:schemeClr val="accent1"/>
            </a:effectRef>
            <a:fontRef idx="minor">
              <a:schemeClr val="lt1"/>
            </a:fontRef>
          </p:style>
          <p:txBody>
            <a:bodyPr wrap="none" lIns="0" rtlCol="0" anchor="ctr"/>
            <a:lstStyle/>
            <a:p>
              <a:pPr algn="ctr"/>
              <a:r>
                <a:rPr lang="en-US" sz="400" baseline="0" dirty="0">
                  <a:latin typeface="Helvetica Light"/>
                </a:rPr>
                <a:t>TM</a:t>
              </a:r>
            </a:p>
          </p:txBody>
        </p:sp>
      </p:grpSp>
    </p:spTree>
    <p:extLst>
      <p:ext uri="{BB962C8B-B14F-4D97-AF65-F5344CB8AC3E}">
        <p14:creationId xmlns:p14="http://schemas.microsoft.com/office/powerpoint/2010/main" val="17060125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31501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QuickBase/interview-demos/blob/master/ui/js/MockService.js" TargetMode="External"/><Relationship Id="rId2" Type="http://schemas.openxmlformats.org/officeDocument/2006/relationships/hyperlink" Target="http://www.mocky.io/v2/566061f21200008e3aabd91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048" y="3205244"/>
            <a:ext cx="9010952" cy="1200329"/>
          </a:xfrm>
          <a:prstGeom prst="rect">
            <a:avLst/>
          </a:prstGeom>
          <a:noFill/>
        </p:spPr>
        <p:txBody>
          <a:bodyPr wrap="square" rtlCol="0">
            <a:spAutoFit/>
          </a:bodyPr>
          <a:lstStyle/>
          <a:p>
            <a:r>
              <a:rPr lang="en-US" sz="3600" b="1" dirty="0">
                <a:solidFill>
                  <a:schemeClr val="bg1"/>
                </a:solidFill>
                <a:latin typeface="+mj-lt"/>
                <a:cs typeface="Avenir Next Regular"/>
              </a:rPr>
              <a:t>Quick Base Craft Demo</a:t>
            </a:r>
            <a:endParaRPr lang="en-US" sz="3600" dirty="0">
              <a:solidFill>
                <a:schemeClr val="bg1"/>
              </a:solidFill>
              <a:latin typeface="+mj-lt"/>
              <a:cs typeface="Avenir Next Regular"/>
            </a:endParaRPr>
          </a:p>
          <a:p>
            <a:r>
              <a:rPr lang="en-US" sz="3600" dirty="0">
                <a:solidFill>
                  <a:schemeClr val="bg1"/>
                </a:solidFill>
                <a:latin typeface="+mj-lt"/>
                <a:cs typeface="Avenir Next Regular"/>
              </a:rPr>
              <a:t>[Software Engineering Coop]</a:t>
            </a:r>
            <a:endParaRPr lang="en-US" dirty="0">
              <a:solidFill>
                <a:schemeClr val="bg1"/>
              </a:solidFill>
              <a:latin typeface="+mj-lt"/>
            </a:endParaRPr>
          </a:p>
        </p:txBody>
      </p:sp>
      <p:sp>
        <p:nvSpPr>
          <p:cNvPr id="3" name="TextBox 2"/>
          <p:cNvSpPr txBox="1"/>
          <p:nvPr/>
        </p:nvSpPr>
        <p:spPr>
          <a:xfrm>
            <a:off x="145146" y="4523619"/>
            <a:ext cx="4850190" cy="369332"/>
          </a:xfrm>
          <a:prstGeom prst="rect">
            <a:avLst/>
          </a:prstGeom>
          <a:noFill/>
        </p:spPr>
        <p:txBody>
          <a:bodyPr wrap="square" rtlCol="0">
            <a:spAutoFit/>
          </a:bodyPr>
          <a:lstStyle/>
          <a:p>
            <a:r>
              <a:rPr lang="en-US" dirty="0">
                <a:solidFill>
                  <a:schemeClr val="bg1"/>
                </a:solidFill>
                <a:latin typeface="+mj-lt"/>
              </a:rPr>
              <a:t>[11/10/2020]</a:t>
            </a:r>
          </a:p>
        </p:txBody>
      </p:sp>
    </p:spTree>
    <p:extLst>
      <p:ext uri="{BB962C8B-B14F-4D97-AF65-F5344CB8AC3E}">
        <p14:creationId xmlns:p14="http://schemas.microsoft.com/office/powerpoint/2010/main" val="256724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588" y="495472"/>
            <a:ext cx="8087682" cy="523220"/>
          </a:xfrm>
          <a:prstGeom prst="rect">
            <a:avLst/>
          </a:prstGeom>
          <a:noFill/>
        </p:spPr>
        <p:txBody>
          <a:bodyPr wrap="square" rtlCol="0">
            <a:spAutoFit/>
          </a:bodyPr>
          <a:lstStyle/>
          <a:p>
            <a:r>
              <a:rPr lang="en-US" sz="2800" b="1" i="0" dirty="0">
                <a:solidFill>
                  <a:schemeClr val="bg1"/>
                </a:solidFill>
                <a:cs typeface="Avenir Next Regular"/>
              </a:rPr>
              <a:t>Technologies</a:t>
            </a:r>
            <a:r>
              <a:rPr lang="en-US" sz="2800" b="1" i="0" dirty="0">
                <a:solidFill>
                  <a:schemeClr val="bg1"/>
                </a:solidFill>
                <a:latin typeface="Avenir Next Regular"/>
                <a:cs typeface="Avenir Next Regular"/>
              </a:rPr>
              <a:t> and Frameworks Used</a:t>
            </a:r>
            <a:endParaRPr lang="en-US" sz="2800" b="0" i="0" dirty="0">
              <a:solidFill>
                <a:schemeClr val="bg1"/>
              </a:solidFill>
              <a:latin typeface="Avenir Next Regular"/>
              <a:cs typeface="Avenir Next Regular"/>
            </a:endParaRPr>
          </a:p>
        </p:txBody>
      </p:sp>
      <p:sp>
        <p:nvSpPr>
          <p:cNvPr id="4" name="TextBox 3">
            <a:extLst>
              <a:ext uri="{FF2B5EF4-FFF2-40B4-BE49-F238E27FC236}">
                <a16:creationId xmlns:a16="http://schemas.microsoft.com/office/drawing/2014/main" id="{C4E334AD-3669-354A-90B3-B51F97892DDF}"/>
              </a:ext>
            </a:extLst>
          </p:cNvPr>
          <p:cNvSpPr txBox="1"/>
          <p:nvPr/>
        </p:nvSpPr>
        <p:spPr>
          <a:xfrm>
            <a:off x="788276" y="1692166"/>
            <a:ext cx="7546427" cy="1754326"/>
          </a:xfrm>
          <a:prstGeom prst="rect">
            <a:avLst/>
          </a:prstGeom>
          <a:noFill/>
        </p:spPr>
        <p:txBody>
          <a:bodyPr wrap="square" rtlCol="0">
            <a:spAutoFit/>
          </a:bodyPr>
          <a:lstStyle/>
          <a:p>
            <a:pPr marL="285750" indent="-285750">
              <a:buFont typeface="Wingdings" pitchFamily="2" charset="2"/>
              <a:buChar char="Ø"/>
            </a:pPr>
            <a:r>
              <a:rPr lang="en-US" dirty="0"/>
              <a:t>JavaScript</a:t>
            </a:r>
          </a:p>
          <a:p>
            <a:pPr marL="285750" indent="-285750">
              <a:buFont typeface="Wingdings" pitchFamily="2" charset="2"/>
              <a:buChar char="Ø"/>
            </a:pPr>
            <a:r>
              <a:rPr lang="en-US" dirty="0"/>
              <a:t>React</a:t>
            </a:r>
          </a:p>
          <a:p>
            <a:pPr marL="285750" indent="-285750">
              <a:buFont typeface="Wingdings" pitchFamily="2" charset="2"/>
              <a:buChar char="Ø"/>
            </a:pPr>
            <a:r>
              <a:rPr lang="en-US" dirty="0"/>
              <a:t>Material UI</a:t>
            </a:r>
          </a:p>
          <a:p>
            <a:pPr marL="285750" indent="-285750">
              <a:buFont typeface="Wingdings" pitchFamily="2" charset="2"/>
              <a:buChar char="Ø"/>
            </a:pPr>
            <a:r>
              <a:rPr lang="en-US" dirty="0"/>
              <a:t>CSS</a:t>
            </a:r>
          </a:p>
          <a:p>
            <a:pPr marL="285750" indent="-285750">
              <a:buFont typeface="Wingdings" pitchFamily="2" charset="2"/>
              <a:buChar char="Ø"/>
            </a:pPr>
            <a:r>
              <a:rPr lang="en-US" dirty="0"/>
              <a:t>ES6</a:t>
            </a:r>
          </a:p>
          <a:p>
            <a:pPr marL="285750" indent="-285750">
              <a:buFont typeface="Wingdings" pitchFamily="2" charset="2"/>
              <a:buChar char="Ø"/>
            </a:pPr>
            <a:r>
              <a:rPr lang="en-US" dirty="0"/>
              <a:t>HTML </a:t>
            </a:r>
          </a:p>
        </p:txBody>
      </p:sp>
    </p:spTree>
    <p:extLst>
      <p:ext uri="{BB962C8B-B14F-4D97-AF65-F5344CB8AC3E}">
        <p14:creationId xmlns:p14="http://schemas.microsoft.com/office/powerpoint/2010/main" val="99977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042" y="510900"/>
            <a:ext cx="8087682" cy="523220"/>
          </a:xfrm>
          <a:prstGeom prst="rect">
            <a:avLst/>
          </a:prstGeom>
          <a:noFill/>
        </p:spPr>
        <p:txBody>
          <a:bodyPr wrap="square" rtlCol="0">
            <a:spAutoFit/>
          </a:bodyPr>
          <a:lstStyle/>
          <a:p>
            <a:r>
              <a:rPr lang="en-US" sz="2800" b="1" dirty="0">
                <a:solidFill>
                  <a:schemeClr val="bg1"/>
                </a:solidFill>
                <a:cs typeface="Avenir Next Regular"/>
              </a:rPr>
              <a:t>Designed</a:t>
            </a:r>
            <a:r>
              <a:rPr lang="en-US" sz="2800" b="1" dirty="0">
                <a:solidFill>
                  <a:schemeClr val="bg1"/>
                </a:solidFill>
                <a:latin typeface="Avenir Next Regular"/>
                <a:cs typeface="Avenir Next Regular"/>
              </a:rPr>
              <a:t> Form</a:t>
            </a:r>
            <a:endParaRPr lang="en-US" sz="2800" b="1" i="0" dirty="0">
              <a:solidFill>
                <a:schemeClr val="bg1"/>
              </a:solidFill>
              <a:latin typeface="Avenir Next Regular"/>
              <a:cs typeface="Avenir Next Regular"/>
            </a:endParaRPr>
          </a:p>
        </p:txBody>
      </p:sp>
      <p:pic>
        <p:nvPicPr>
          <p:cNvPr id="5" name="Picture 4" descr="Graphical user interface&#10;&#10;Description automatically generated">
            <a:extLst>
              <a:ext uri="{FF2B5EF4-FFF2-40B4-BE49-F238E27FC236}">
                <a16:creationId xmlns:a16="http://schemas.microsoft.com/office/drawing/2014/main" id="{7417CE8B-9495-C644-AD94-5EA9DEF17F82}"/>
              </a:ext>
            </a:extLst>
          </p:cNvPr>
          <p:cNvPicPr>
            <a:picLocks noChangeAspect="1"/>
          </p:cNvPicPr>
          <p:nvPr/>
        </p:nvPicPr>
        <p:blipFill rotWithShape="1">
          <a:blip r:embed="rId2"/>
          <a:srcRect l="18161" t="13172" r="17471" b="22828"/>
          <a:stretch/>
        </p:blipFill>
        <p:spPr>
          <a:xfrm>
            <a:off x="956442" y="1345324"/>
            <a:ext cx="7399282" cy="4740166"/>
          </a:xfrm>
          <a:prstGeom prst="rect">
            <a:avLst/>
          </a:prstGeom>
        </p:spPr>
      </p:pic>
    </p:spTree>
    <p:extLst>
      <p:ext uri="{BB962C8B-B14F-4D97-AF65-F5344CB8AC3E}">
        <p14:creationId xmlns:p14="http://schemas.microsoft.com/office/powerpoint/2010/main" val="220694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9A85524-D857-1F43-B1A1-4453597EED2E}"/>
              </a:ext>
            </a:extLst>
          </p:cNvPr>
          <p:cNvPicPr>
            <a:picLocks noChangeAspect="1"/>
          </p:cNvPicPr>
          <p:nvPr/>
        </p:nvPicPr>
        <p:blipFill rotWithShape="1">
          <a:blip r:embed="rId2"/>
          <a:srcRect l="18735" t="12621" r="18621" b="22828"/>
          <a:stretch/>
        </p:blipFill>
        <p:spPr>
          <a:xfrm>
            <a:off x="1145628" y="1292772"/>
            <a:ext cx="6947338" cy="4740166"/>
          </a:xfrm>
          <a:prstGeom prst="rect">
            <a:avLst/>
          </a:prstGeom>
        </p:spPr>
      </p:pic>
      <p:sp>
        <p:nvSpPr>
          <p:cNvPr id="4" name="Rectangle 3">
            <a:extLst>
              <a:ext uri="{FF2B5EF4-FFF2-40B4-BE49-F238E27FC236}">
                <a16:creationId xmlns:a16="http://schemas.microsoft.com/office/drawing/2014/main" id="{AD2E5D80-636C-2A44-95E1-F22DAB8F0013}"/>
              </a:ext>
            </a:extLst>
          </p:cNvPr>
          <p:cNvSpPr/>
          <p:nvPr/>
        </p:nvSpPr>
        <p:spPr>
          <a:xfrm>
            <a:off x="414010" y="485809"/>
            <a:ext cx="4599423" cy="523220"/>
          </a:xfrm>
          <a:prstGeom prst="rect">
            <a:avLst/>
          </a:prstGeom>
        </p:spPr>
        <p:txBody>
          <a:bodyPr wrap="square">
            <a:spAutoFit/>
          </a:bodyPr>
          <a:lstStyle/>
          <a:p>
            <a:r>
              <a:rPr lang="en-US" sz="2800" b="1" dirty="0">
                <a:solidFill>
                  <a:schemeClr val="bg1"/>
                </a:solidFill>
                <a:cs typeface="Avenir Next Regular"/>
              </a:rPr>
              <a:t>Form with Input Values</a:t>
            </a:r>
          </a:p>
        </p:txBody>
      </p:sp>
    </p:spTree>
    <p:extLst>
      <p:ext uri="{BB962C8B-B14F-4D97-AF65-F5344CB8AC3E}">
        <p14:creationId xmlns:p14="http://schemas.microsoft.com/office/powerpoint/2010/main" val="242218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dirty="0">
                <a:solidFill>
                  <a:schemeClr val="bg1"/>
                </a:solidFill>
                <a:cs typeface="Avenir Next Regular"/>
              </a:rPr>
              <a:t>Challenges Faced</a:t>
            </a:r>
            <a:endParaRPr lang="en-US" sz="2800" b="1" i="0" dirty="0">
              <a:solidFill>
                <a:schemeClr val="bg1"/>
              </a:solidFill>
              <a:cs typeface="Avenir Next Regular"/>
            </a:endParaRPr>
          </a:p>
        </p:txBody>
      </p:sp>
      <p:sp>
        <p:nvSpPr>
          <p:cNvPr id="3" name="TextBox 2">
            <a:extLst>
              <a:ext uri="{FF2B5EF4-FFF2-40B4-BE49-F238E27FC236}">
                <a16:creationId xmlns:a16="http://schemas.microsoft.com/office/drawing/2014/main" id="{3013D4CE-7871-B548-9990-AEB5F603E9A3}"/>
              </a:ext>
            </a:extLst>
          </p:cNvPr>
          <p:cNvSpPr txBox="1"/>
          <p:nvPr/>
        </p:nvSpPr>
        <p:spPr>
          <a:xfrm>
            <a:off x="504497" y="1608083"/>
            <a:ext cx="7865408" cy="1938992"/>
          </a:xfrm>
          <a:prstGeom prst="rect">
            <a:avLst/>
          </a:prstGeom>
          <a:noFill/>
        </p:spPr>
        <p:txBody>
          <a:bodyPr wrap="square" rtlCol="0">
            <a:spAutoFit/>
          </a:bodyPr>
          <a:lstStyle/>
          <a:p>
            <a:pPr marL="285750" indent="-285750">
              <a:buFont typeface="Wingdings" pitchFamily="2" charset="2"/>
              <a:buChar char="Ø"/>
            </a:pPr>
            <a:r>
              <a:rPr lang="en-US" sz="2400" dirty="0"/>
              <a:t>Usage of Functional or Class components</a:t>
            </a:r>
          </a:p>
          <a:p>
            <a:pPr marL="285750" indent="-285750">
              <a:buFont typeface="Wingdings" pitchFamily="2" charset="2"/>
              <a:buChar char="Ø"/>
            </a:pPr>
            <a:r>
              <a:rPr lang="en-US" sz="2400" dirty="0"/>
              <a:t>Implementing React Lifecycle methods effectively</a:t>
            </a:r>
          </a:p>
          <a:p>
            <a:pPr marL="285750" indent="-285750">
              <a:buFont typeface="Wingdings" pitchFamily="2" charset="2"/>
              <a:buChar char="Ø"/>
            </a:pPr>
            <a:r>
              <a:rPr lang="en-US" sz="2400" dirty="0"/>
              <a:t>Whether to use react hooks or not</a:t>
            </a:r>
          </a:p>
          <a:p>
            <a:pPr marL="285750" indent="-285750">
              <a:buFont typeface="Wingdings" pitchFamily="2" charset="2"/>
              <a:buChar char="Ø"/>
            </a:pPr>
            <a:r>
              <a:rPr lang="en-US" sz="2400" dirty="0"/>
              <a:t>Correct usage of React components</a:t>
            </a:r>
          </a:p>
          <a:p>
            <a:pPr marL="285750" indent="-285750">
              <a:buFont typeface="Wingdings" pitchFamily="2" charset="2"/>
              <a:buChar char="Ø"/>
            </a:pPr>
            <a:r>
              <a:rPr lang="en-US" sz="2400" dirty="0"/>
              <a:t>How to store input field data after the submission of Form</a:t>
            </a:r>
          </a:p>
        </p:txBody>
      </p:sp>
    </p:spTree>
    <p:extLst>
      <p:ext uri="{BB962C8B-B14F-4D97-AF65-F5344CB8AC3E}">
        <p14:creationId xmlns:p14="http://schemas.microsoft.com/office/powerpoint/2010/main" val="293812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i="0" dirty="0">
                <a:solidFill>
                  <a:schemeClr val="bg1"/>
                </a:solidFill>
                <a:cs typeface="Avenir Next Regular"/>
              </a:rPr>
              <a:t>Conclusion</a:t>
            </a:r>
          </a:p>
        </p:txBody>
      </p:sp>
      <p:sp>
        <p:nvSpPr>
          <p:cNvPr id="3" name="TextBox 2">
            <a:extLst>
              <a:ext uri="{FF2B5EF4-FFF2-40B4-BE49-F238E27FC236}">
                <a16:creationId xmlns:a16="http://schemas.microsoft.com/office/drawing/2014/main" id="{3013D4CE-7871-B548-9990-AEB5F603E9A3}"/>
              </a:ext>
            </a:extLst>
          </p:cNvPr>
          <p:cNvSpPr txBox="1"/>
          <p:nvPr/>
        </p:nvSpPr>
        <p:spPr>
          <a:xfrm>
            <a:off x="504497" y="1608083"/>
            <a:ext cx="7865408" cy="1200329"/>
          </a:xfrm>
          <a:prstGeom prst="rect">
            <a:avLst/>
          </a:prstGeom>
          <a:noFill/>
        </p:spPr>
        <p:txBody>
          <a:bodyPr wrap="square" rtlCol="0">
            <a:spAutoFit/>
          </a:bodyPr>
          <a:lstStyle/>
          <a:p>
            <a:pPr marL="285750" indent="-285750">
              <a:buFont typeface="Wingdings" pitchFamily="2" charset="2"/>
              <a:buChar char="Ø"/>
            </a:pPr>
            <a:r>
              <a:rPr lang="en-US" dirty="0"/>
              <a:t>Built a responsive form for various types of input fields</a:t>
            </a:r>
          </a:p>
          <a:p>
            <a:pPr marL="285750" indent="-285750">
              <a:buFont typeface="Wingdings" pitchFamily="2" charset="2"/>
              <a:buChar char="Ø"/>
            </a:pPr>
            <a:r>
              <a:rPr lang="en-US" dirty="0"/>
              <a:t>Learned different react lifecycle methods</a:t>
            </a:r>
          </a:p>
          <a:p>
            <a:pPr marL="285750" indent="-285750">
              <a:buFont typeface="Wingdings" pitchFamily="2" charset="2"/>
              <a:buChar char="Ø"/>
            </a:pPr>
            <a:r>
              <a:rPr lang="en-US" dirty="0"/>
              <a:t>Learned Material UI framework</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3371877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60328B"/>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BED7EA-3019-9D43-8863-306C808FA0E0}"/>
              </a:ext>
            </a:extLst>
          </p:cNvPr>
          <p:cNvSpPr/>
          <p:nvPr/>
        </p:nvSpPr>
        <p:spPr>
          <a:xfrm>
            <a:off x="1844234" y="2420797"/>
            <a:ext cx="5455532" cy="1569660"/>
          </a:xfrm>
          <a:prstGeom prst="rect">
            <a:avLst/>
          </a:prstGeom>
          <a:noFill/>
        </p:spPr>
        <p:txBody>
          <a:bodyPr wrap="none" lIns="91440" tIns="45720" rIns="91440" bIns="45720">
            <a:spAutoFit/>
          </a:bodyPr>
          <a:lstStyle/>
          <a:p>
            <a:pPr algn="ctr"/>
            <a:r>
              <a:rPr lang="en-GB" sz="9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p>
        </p:txBody>
      </p:sp>
    </p:spTree>
    <p:extLst>
      <p:ext uri="{BB962C8B-B14F-4D97-AF65-F5344CB8AC3E}">
        <p14:creationId xmlns:p14="http://schemas.microsoft.com/office/powerpoint/2010/main" val="4127423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dirty="0">
                <a:solidFill>
                  <a:schemeClr val="bg1"/>
                </a:solidFill>
                <a:latin typeface="+mj-lt"/>
                <a:cs typeface="Avenir Next Regular"/>
              </a:rPr>
              <a:t>Introduction</a:t>
            </a:r>
            <a:endParaRPr lang="en-US" sz="2800" b="0" i="0" dirty="0">
              <a:solidFill>
                <a:schemeClr val="bg1"/>
              </a:solidFill>
              <a:latin typeface="+mj-lt"/>
              <a:cs typeface="Avenir Next Regular"/>
            </a:endParaRPr>
          </a:p>
        </p:txBody>
      </p:sp>
      <p:sp>
        <p:nvSpPr>
          <p:cNvPr id="15" name="TextBox 14">
            <a:extLst>
              <a:ext uri="{FF2B5EF4-FFF2-40B4-BE49-F238E27FC236}">
                <a16:creationId xmlns:a16="http://schemas.microsoft.com/office/drawing/2014/main" id="{C15417E9-D84D-474B-AB60-FDD5B1845A93}"/>
              </a:ext>
            </a:extLst>
          </p:cNvPr>
          <p:cNvSpPr txBox="1"/>
          <p:nvPr/>
        </p:nvSpPr>
        <p:spPr>
          <a:xfrm>
            <a:off x="561860" y="1520328"/>
            <a:ext cx="7954179" cy="4247317"/>
          </a:xfrm>
          <a:prstGeom prst="rect">
            <a:avLst/>
          </a:prstGeom>
          <a:noFill/>
        </p:spPr>
        <p:txBody>
          <a:bodyPr wrap="square" rtlCol="0">
            <a:spAutoFit/>
          </a:bodyPr>
          <a:lstStyle/>
          <a:p>
            <a:pPr marL="285750" indent="-285750">
              <a:buFont typeface="Wingdings" pitchFamily="2" charset="2"/>
              <a:buChar char="Ø"/>
            </a:pPr>
            <a:r>
              <a:rPr lang="en-US" b="1" dirty="0">
                <a:latin typeface="+mj-lt"/>
              </a:rPr>
              <a:t>Life Motto- </a:t>
            </a:r>
          </a:p>
          <a:p>
            <a:r>
              <a:rPr lang="en-US" dirty="0">
                <a:latin typeface="+mj-lt"/>
              </a:rPr>
              <a:t>    “Life is about doing things that matter first, not last”- Richie Norton </a:t>
            </a:r>
          </a:p>
          <a:p>
            <a:pPr marL="285750" indent="-285750">
              <a:buFont typeface="Wingdings" pitchFamily="2" charset="2"/>
              <a:buChar char="Ø"/>
            </a:pPr>
            <a:r>
              <a:rPr lang="en-US" b="1" dirty="0">
                <a:latin typeface="+mj-lt"/>
              </a:rPr>
              <a:t>Education</a:t>
            </a:r>
          </a:p>
          <a:p>
            <a:pPr marL="742950" lvl="1" indent="-285750">
              <a:buFont typeface="Arial" panose="020B0604020202020204" pitchFamily="34" charset="0"/>
              <a:buChar char="•"/>
            </a:pPr>
            <a:r>
              <a:rPr lang="en-US" dirty="0">
                <a:latin typeface="+mj-lt"/>
              </a:rPr>
              <a:t>Master of Science in Information Systems</a:t>
            </a:r>
          </a:p>
          <a:p>
            <a:pPr marL="742950" lvl="1" indent="-285750">
              <a:buFont typeface="Arial" panose="020B0604020202020204" pitchFamily="34" charset="0"/>
              <a:buChar char="•"/>
            </a:pPr>
            <a:r>
              <a:rPr lang="en-US" dirty="0">
                <a:latin typeface="+mj-lt"/>
              </a:rPr>
              <a:t>Bachelor of Technology in Computer Engineering</a:t>
            </a:r>
          </a:p>
          <a:p>
            <a:pPr marL="285750" indent="-285750">
              <a:buFont typeface="Wingdings" pitchFamily="2" charset="2"/>
              <a:buChar char="Ø"/>
            </a:pPr>
            <a:r>
              <a:rPr lang="en-US" b="1" dirty="0">
                <a:latin typeface="+mj-lt"/>
              </a:rPr>
              <a:t>Technical Skills</a:t>
            </a:r>
          </a:p>
          <a:p>
            <a:pPr marL="742950" lvl="1" indent="-285750">
              <a:buFont typeface="Arial" panose="020B0604020202020204" pitchFamily="34" charset="0"/>
              <a:buChar char="•"/>
            </a:pPr>
            <a:r>
              <a:rPr lang="en-US" dirty="0">
                <a:latin typeface="+mj-lt"/>
              </a:rPr>
              <a:t>Programming Languages: Java, JavaScript, Python, HTML, CSS</a:t>
            </a:r>
          </a:p>
          <a:p>
            <a:pPr marL="742950" lvl="1" indent="-285750">
              <a:buFont typeface="Arial" panose="020B0604020202020204" pitchFamily="34" charset="0"/>
              <a:buChar char="•"/>
            </a:pPr>
            <a:r>
              <a:rPr lang="en-US" dirty="0">
                <a:latin typeface="+mj-lt"/>
              </a:rPr>
              <a:t>Frameworks: ReactJS, Node.js, AJAX, Spring MVC, Hibernate, JSP, Redux, jQuery, Vue, Element UI, Material UI</a:t>
            </a:r>
          </a:p>
          <a:p>
            <a:pPr marL="742950" lvl="1" indent="-285750">
              <a:buFont typeface="Arial" panose="020B0604020202020204" pitchFamily="34" charset="0"/>
              <a:buChar char="•"/>
            </a:pPr>
            <a:r>
              <a:rPr lang="en-US" dirty="0">
                <a:latin typeface="+mj-lt"/>
              </a:rPr>
              <a:t>Database: MySQL, MongoDB</a:t>
            </a:r>
          </a:p>
          <a:p>
            <a:pPr marL="742950" lvl="1" indent="-285750">
              <a:buFont typeface="Arial" panose="020B0604020202020204" pitchFamily="34" charset="0"/>
              <a:buChar char="•"/>
            </a:pPr>
            <a:r>
              <a:rPr lang="en-US" dirty="0">
                <a:latin typeface="+mj-lt"/>
              </a:rPr>
              <a:t>Version Control: Git, Bitbucket</a:t>
            </a:r>
          </a:p>
          <a:p>
            <a:pPr marL="742950" lvl="1" indent="-285750">
              <a:buFont typeface="Arial" panose="020B0604020202020204" pitchFamily="34" charset="0"/>
              <a:buChar char="•"/>
            </a:pPr>
            <a:r>
              <a:rPr lang="en-US" dirty="0">
                <a:latin typeface="+mj-lt"/>
              </a:rPr>
              <a:t>Testing Frameworks: Selenium</a:t>
            </a:r>
          </a:p>
          <a:p>
            <a:pPr marL="742950" lvl="1" indent="-285750">
              <a:buFont typeface="Arial" panose="020B0604020202020204" pitchFamily="34" charset="0"/>
              <a:buChar char="•"/>
            </a:pPr>
            <a:r>
              <a:rPr lang="en-US" dirty="0">
                <a:latin typeface="+mj-lt"/>
              </a:rPr>
              <a:t>Tools: Eclipse, NetBeans, Microsoft Visual Code, Anaconda Navigator</a:t>
            </a:r>
          </a:p>
          <a:p>
            <a:pPr marL="285750" indent="-285750">
              <a:buFont typeface="Wingdings" pitchFamily="2" charset="2"/>
              <a:buChar char="Ø"/>
            </a:pPr>
            <a:r>
              <a:rPr lang="en-US" b="1" dirty="0">
                <a:latin typeface="+mj-lt"/>
              </a:rPr>
              <a:t>Work Experience </a:t>
            </a:r>
          </a:p>
          <a:p>
            <a:pPr marL="742950" lvl="1" indent="-285750">
              <a:buFont typeface="Arial" panose="020B0604020202020204" pitchFamily="34" charset="0"/>
              <a:buChar char="•"/>
            </a:pPr>
            <a:r>
              <a:rPr lang="en-US" dirty="0">
                <a:latin typeface="+mj-lt"/>
              </a:rPr>
              <a:t>Software Engineer (January 2017- April 2019) at Infosys Limited</a:t>
            </a:r>
          </a:p>
        </p:txBody>
      </p:sp>
    </p:spTree>
    <p:extLst>
      <p:ext uri="{BB962C8B-B14F-4D97-AF65-F5344CB8AC3E}">
        <p14:creationId xmlns:p14="http://schemas.microsoft.com/office/powerpoint/2010/main" val="50714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670" y="505983"/>
            <a:ext cx="8087682" cy="523220"/>
          </a:xfrm>
          <a:prstGeom prst="rect">
            <a:avLst/>
          </a:prstGeom>
          <a:noFill/>
        </p:spPr>
        <p:txBody>
          <a:bodyPr wrap="square" rtlCol="0">
            <a:spAutoFit/>
          </a:bodyPr>
          <a:lstStyle/>
          <a:p>
            <a:r>
              <a:rPr lang="en-US" sz="2800" b="1" dirty="0">
                <a:solidFill>
                  <a:schemeClr val="bg1"/>
                </a:solidFill>
                <a:cs typeface="Avenir Next Regular"/>
              </a:rPr>
              <a:t>Academic Projects</a:t>
            </a:r>
            <a:endParaRPr lang="en-US" sz="2800" b="0" i="0" dirty="0">
              <a:solidFill>
                <a:schemeClr val="bg1"/>
              </a:solidFill>
              <a:cs typeface="Avenir Next Regular"/>
            </a:endParaRPr>
          </a:p>
        </p:txBody>
      </p:sp>
      <p:sp>
        <p:nvSpPr>
          <p:cNvPr id="15" name="TextBox 14">
            <a:extLst>
              <a:ext uri="{FF2B5EF4-FFF2-40B4-BE49-F238E27FC236}">
                <a16:creationId xmlns:a16="http://schemas.microsoft.com/office/drawing/2014/main" id="{C15417E9-D84D-474B-AB60-FDD5B1845A93}"/>
              </a:ext>
            </a:extLst>
          </p:cNvPr>
          <p:cNvSpPr txBox="1"/>
          <p:nvPr/>
        </p:nvSpPr>
        <p:spPr>
          <a:xfrm>
            <a:off x="362421" y="1207396"/>
            <a:ext cx="7954179" cy="369332"/>
          </a:xfrm>
          <a:prstGeom prst="rect">
            <a:avLst/>
          </a:prstGeom>
          <a:noFill/>
        </p:spPr>
        <p:txBody>
          <a:bodyPr wrap="square" rtlCol="0">
            <a:spAutoFit/>
          </a:bodyPr>
          <a:lstStyle/>
          <a:p>
            <a:pPr marL="285750" indent="-285750">
              <a:buFont typeface="Wingdings" pitchFamily="2" charset="2"/>
              <a:buChar char="Ø"/>
            </a:pPr>
            <a:r>
              <a:rPr lang="en-US" b="1" dirty="0"/>
              <a:t>Dental Insurance System</a:t>
            </a:r>
          </a:p>
        </p:txBody>
      </p:sp>
      <p:sp>
        <p:nvSpPr>
          <p:cNvPr id="3" name="Rectangle 2">
            <a:extLst>
              <a:ext uri="{FF2B5EF4-FFF2-40B4-BE49-F238E27FC236}">
                <a16:creationId xmlns:a16="http://schemas.microsoft.com/office/drawing/2014/main" id="{C9E44813-A57D-FC4B-A67D-0ED94068FD2D}"/>
              </a:ext>
            </a:extLst>
          </p:cNvPr>
          <p:cNvSpPr/>
          <p:nvPr/>
        </p:nvSpPr>
        <p:spPr>
          <a:xfrm>
            <a:off x="510240" y="1704994"/>
            <a:ext cx="3829270" cy="3177408"/>
          </a:xfrm>
          <a:prstGeom prst="rect">
            <a:avLst/>
          </a:prstGeom>
        </p:spPr>
        <p:txBody>
          <a:bodyPr wrap="square">
            <a:spAutoFit/>
          </a:bodyPr>
          <a:lstStyle/>
          <a:p>
            <a:pPr>
              <a:lnSpc>
                <a:spcPct val="120000"/>
              </a:lnSpc>
            </a:pPr>
            <a:r>
              <a:rPr lang="en-US" sz="1400" b="1" dirty="0">
                <a:cs typeface="Avenir Next Italic"/>
              </a:rPr>
              <a:t>Problem: </a:t>
            </a:r>
            <a:r>
              <a:rPr lang="en-US" sz="1400" dirty="0"/>
              <a:t>This is a system used by dental clinics, patients, insurance companies throughout the whole reservation, treatment, referral and payment process. The problem is that there are too many insurance plans and too many dental clinics for patients, so this system mainly wants to find a method to help them find best fit. Also, we want to find a way to keep all the patients’ personal information and medical / treatment history so that they can be referred to another organization easily.</a:t>
            </a:r>
            <a:endParaRPr lang="en-IN" sz="1400" dirty="0"/>
          </a:p>
          <a:p>
            <a:pPr>
              <a:lnSpc>
                <a:spcPct val="120000"/>
              </a:lnSpc>
            </a:pPr>
            <a:endParaRPr lang="en-US" sz="1400" dirty="0">
              <a:cs typeface="Avenir Next Italic"/>
            </a:endParaRPr>
          </a:p>
        </p:txBody>
      </p:sp>
      <p:sp>
        <p:nvSpPr>
          <p:cNvPr id="4" name="Rectangle 3">
            <a:extLst>
              <a:ext uri="{FF2B5EF4-FFF2-40B4-BE49-F238E27FC236}">
                <a16:creationId xmlns:a16="http://schemas.microsoft.com/office/drawing/2014/main" id="{BF886696-9A9E-BD42-973B-B145A9B885DA}"/>
              </a:ext>
            </a:extLst>
          </p:cNvPr>
          <p:cNvSpPr/>
          <p:nvPr/>
        </p:nvSpPr>
        <p:spPr>
          <a:xfrm>
            <a:off x="4244918" y="1704994"/>
            <a:ext cx="4572000" cy="5762731"/>
          </a:xfrm>
          <a:prstGeom prst="rect">
            <a:avLst/>
          </a:prstGeom>
        </p:spPr>
        <p:txBody>
          <a:bodyPr>
            <a:spAutoFit/>
          </a:bodyPr>
          <a:lstStyle/>
          <a:p>
            <a:pPr>
              <a:lnSpc>
                <a:spcPct val="120000"/>
              </a:lnSpc>
            </a:pPr>
            <a:r>
              <a:rPr lang="en-US" sz="1400" b="1" dirty="0">
                <a:latin typeface="+mj-lt"/>
                <a:cs typeface="Avenir Next Italic"/>
              </a:rPr>
              <a:t>Result: </a:t>
            </a:r>
            <a:r>
              <a:rPr lang="en-US" sz="1400" dirty="0"/>
              <a:t>Proposed various entities to resolve the issue</a:t>
            </a:r>
            <a:endParaRPr lang="en-IN" sz="1400" dirty="0"/>
          </a:p>
          <a:p>
            <a:pPr lvl="0"/>
            <a:r>
              <a:rPr lang="en-US" sz="1400" dirty="0">
                <a:latin typeface="+mj-lt"/>
              </a:rPr>
              <a:t>1. Patients</a:t>
            </a:r>
            <a:endParaRPr lang="en-IN" sz="1400" dirty="0">
              <a:latin typeface="+mj-lt"/>
            </a:endParaRPr>
          </a:p>
          <a:p>
            <a:pPr marL="800100" lvl="1" indent="-342900">
              <a:buFont typeface="+mj-lt"/>
              <a:buAutoNum type="alphaLcPeriod"/>
            </a:pPr>
            <a:r>
              <a:rPr lang="en-US" sz="1400" dirty="0">
                <a:latin typeface="+mj-lt"/>
              </a:rPr>
              <a:t>Personal Information</a:t>
            </a:r>
            <a:endParaRPr lang="en-IN" sz="1400" dirty="0">
              <a:latin typeface="+mj-lt"/>
            </a:endParaRPr>
          </a:p>
          <a:p>
            <a:pPr marL="800100" lvl="1" indent="-342900">
              <a:buFont typeface="+mj-lt"/>
              <a:buAutoNum type="alphaLcPeriod"/>
            </a:pPr>
            <a:r>
              <a:rPr lang="en-US" sz="1400" dirty="0">
                <a:latin typeface="+mj-lt"/>
              </a:rPr>
              <a:t>Medical History</a:t>
            </a:r>
            <a:endParaRPr lang="en-IN" sz="1400" dirty="0">
              <a:latin typeface="+mj-lt"/>
            </a:endParaRPr>
          </a:p>
          <a:p>
            <a:pPr marL="800100" lvl="1" indent="-342900">
              <a:buFont typeface="+mj-lt"/>
              <a:buAutoNum type="alphaLcPeriod"/>
            </a:pPr>
            <a:r>
              <a:rPr lang="en-US" sz="1400" dirty="0">
                <a:latin typeface="+mj-lt"/>
              </a:rPr>
              <a:t>Directory of Treatment Plan</a:t>
            </a:r>
            <a:endParaRPr lang="en-IN" sz="1400" dirty="0">
              <a:latin typeface="+mj-lt"/>
            </a:endParaRPr>
          </a:p>
          <a:p>
            <a:pPr marL="800100" lvl="1" indent="-342900">
              <a:buFont typeface="+mj-lt"/>
              <a:buAutoNum type="alphaLcPeriod"/>
            </a:pPr>
            <a:r>
              <a:rPr lang="en-US" sz="1400" dirty="0">
                <a:latin typeface="+mj-lt"/>
              </a:rPr>
              <a:t>Directory of Appointment</a:t>
            </a:r>
            <a:endParaRPr lang="en-IN" sz="1400" dirty="0">
              <a:latin typeface="+mj-lt"/>
            </a:endParaRPr>
          </a:p>
          <a:p>
            <a:pPr marL="800100" lvl="1" indent="-342900">
              <a:buFont typeface="+mj-lt"/>
              <a:buAutoNum type="alphaLcPeriod"/>
            </a:pPr>
            <a:r>
              <a:rPr lang="en-US" sz="1400" dirty="0">
                <a:latin typeface="+mj-lt"/>
              </a:rPr>
              <a:t>Directory of Insurance Policy</a:t>
            </a:r>
          </a:p>
          <a:p>
            <a:pPr lvl="0"/>
            <a:r>
              <a:rPr lang="en-US" sz="1400" dirty="0">
                <a:latin typeface="+mj-lt"/>
              </a:rPr>
              <a:t>2. Dental Clinics</a:t>
            </a:r>
            <a:endParaRPr lang="en-IN" sz="1400" dirty="0">
              <a:latin typeface="+mj-lt"/>
            </a:endParaRPr>
          </a:p>
          <a:p>
            <a:pPr marL="685800" lvl="1" indent="-228600">
              <a:buFont typeface="+mj-lt"/>
              <a:buAutoNum type="alphaLcPeriod"/>
            </a:pPr>
            <a:r>
              <a:rPr lang="en-US" sz="1400" dirty="0">
                <a:latin typeface="+mj-lt"/>
              </a:rPr>
              <a:t>Directory of Patient</a:t>
            </a:r>
            <a:endParaRPr lang="en-IN" sz="1400" dirty="0">
              <a:latin typeface="+mj-lt"/>
            </a:endParaRPr>
          </a:p>
          <a:p>
            <a:pPr marL="685800" lvl="1" indent="-228600">
              <a:buFont typeface="+mj-lt"/>
              <a:buAutoNum type="alphaLcPeriod"/>
            </a:pPr>
            <a:r>
              <a:rPr lang="en-US" sz="1400" dirty="0">
                <a:latin typeface="+mj-lt"/>
              </a:rPr>
              <a:t>Directory of Appointment</a:t>
            </a:r>
            <a:endParaRPr lang="en-IN" sz="1400" dirty="0">
              <a:latin typeface="+mj-lt"/>
            </a:endParaRPr>
          </a:p>
          <a:p>
            <a:pPr marL="685800" lvl="1" indent="-228600">
              <a:buFont typeface="+mj-lt"/>
              <a:buAutoNum type="alphaLcPeriod"/>
            </a:pPr>
            <a:r>
              <a:rPr lang="en-US" sz="1400" dirty="0">
                <a:latin typeface="+mj-lt"/>
              </a:rPr>
              <a:t>Directory of Employee</a:t>
            </a:r>
            <a:endParaRPr lang="en-IN" sz="1400" dirty="0">
              <a:latin typeface="+mj-lt"/>
            </a:endParaRPr>
          </a:p>
          <a:p>
            <a:pPr marL="685800" lvl="1" indent="-228600">
              <a:buFont typeface="+mj-lt"/>
              <a:buAutoNum type="alphaLcPeriod"/>
            </a:pPr>
            <a:r>
              <a:rPr lang="en-US" sz="1400" dirty="0">
                <a:latin typeface="+mj-lt"/>
              </a:rPr>
              <a:t>Employee</a:t>
            </a:r>
            <a:endParaRPr lang="en-IN" sz="1400" dirty="0">
              <a:latin typeface="+mj-lt"/>
            </a:endParaRPr>
          </a:p>
          <a:p>
            <a:pPr marL="1200150" lvl="2" indent="-285750">
              <a:buFont typeface="+mj-lt"/>
              <a:buAutoNum type="romanUcPeriod"/>
            </a:pPr>
            <a:r>
              <a:rPr lang="en-US" sz="1400" dirty="0">
                <a:latin typeface="+mj-lt"/>
              </a:rPr>
              <a:t>Personal Information</a:t>
            </a:r>
            <a:endParaRPr lang="en-IN" sz="1400" dirty="0">
              <a:latin typeface="+mj-lt"/>
            </a:endParaRPr>
          </a:p>
          <a:p>
            <a:pPr marL="1200150" lvl="2" indent="-285750">
              <a:buFont typeface="+mj-lt"/>
              <a:buAutoNum type="romanUcPeriod"/>
            </a:pPr>
            <a:r>
              <a:rPr lang="en-US" sz="1400" dirty="0">
                <a:latin typeface="+mj-lt"/>
              </a:rPr>
              <a:t>Role: Receptionist, Manager, Doctor</a:t>
            </a:r>
            <a:endParaRPr lang="en-IN" sz="1400" dirty="0">
              <a:latin typeface="+mj-lt"/>
            </a:endParaRPr>
          </a:p>
          <a:p>
            <a:pPr marL="685800" lvl="1" indent="-228600">
              <a:buFont typeface="+mj-lt"/>
              <a:buAutoNum type="alphaLcPeriod"/>
            </a:pPr>
            <a:r>
              <a:rPr lang="en-US" sz="1400" dirty="0">
                <a:latin typeface="+mj-lt"/>
              </a:rPr>
              <a:t>Treatment History (Directory of Appointment note)</a:t>
            </a:r>
            <a:endParaRPr lang="en-IN" sz="1400" dirty="0">
              <a:latin typeface="+mj-lt"/>
            </a:endParaRPr>
          </a:p>
          <a:p>
            <a:pPr marL="685800" lvl="1" indent="-228600">
              <a:buFont typeface="+mj-lt"/>
              <a:buAutoNum type="alphaLcPeriod"/>
            </a:pPr>
            <a:r>
              <a:rPr lang="en-US" sz="1400" dirty="0">
                <a:latin typeface="+mj-lt"/>
              </a:rPr>
              <a:t>Appointment note</a:t>
            </a:r>
            <a:endParaRPr lang="en-IN" sz="1400" dirty="0">
              <a:latin typeface="+mj-lt"/>
            </a:endParaRPr>
          </a:p>
          <a:p>
            <a:pPr lvl="0"/>
            <a:r>
              <a:rPr lang="en-US" sz="1400" dirty="0">
                <a:latin typeface="+mj-lt"/>
              </a:rPr>
              <a:t>3. Insurance Companies</a:t>
            </a:r>
            <a:endParaRPr lang="en-IN" sz="1400" dirty="0">
              <a:latin typeface="+mj-lt"/>
            </a:endParaRPr>
          </a:p>
          <a:p>
            <a:pPr lvl="1"/>
            <a:r>
              <a:rPr lang="en-US" sz="1400" dirty="0">
                <a:latin typeface="+mj-lt"/>
              </a:rPr>
              <a:t>Directory of Customer (Patients)</a:t>
            </a:r>
            <a:endParaRPr lang="en-IN" sz="1400" dirty="0">
              <a:latin typeface="+mj-lt"/>
            </a:endParaRPr>
          </a:p>
          <a:p>
            <a:pPr lvl="1"/>
            <a:r>
              <a:rPr lang="en-US" sz="1400" dirty="0">
                <a:latin typeface="+mj-lt"/>
              </a:rPr>
              <a:t>Directory of Policy</a:t>
            </a:r>
            <a:endParaRPr lang="en-IN" sz="1400" dirty="0">
              <a:latin typeface="+mj-lt"/>
            </a:endParaRPr>
          </a:p>
          <a:p>
            <a:pPr lvl="1"/>
            <a:r>
              <a:rPr lang="en-US" sz="1400" dirty="0">
                <a:latin typeface="+mj-lt"/>
              </a:rPr>
              <a:t>Policy</a:t>
            </a:r>
            <a:endParaRPr lang="en-IN" sz="1400" dirty="0">
              <a:latin typeface="+mj-lt"/>
            </a:endParaRPr>
          </a:p>
          <a:p>
            <a:pPr lvl="1"/>
            <a:r>
              <a:rPr lang="en-US" sz="1400" dirty="0">
                <a:latin typeface="+mj-lt"/>
              </a:rPr>
              <a:t>Payment History (Directory of Payment History)</a:t>
            </a:r>
            <a:endParaRPr lang="en-IN" sz="1400" dirty="0">
              <a:latin typeface="+mj-lt"/>
            </a:endParaRPr>
          </a:p>
          <a:p>
            <a:pPr lvl="1"/>
            <a:r>
              <a:rPr lang="en-US" sz="1400" dirty="0">
                <a:latin typeface="+mj-lt"/>
              </a:rPr>
              <a:t>Insurance products and coverage</a:t>
            </a:r>
            <a:endParaRPr lang="en-IN" sz="1400" dirty="0">
              <a:latin typeface="+mj-lt"/>
            </a:endParaRPr>
          </a:p>
          <a:p>
            <a:pPr lvl="1"/>
            <a:endParaRPr lang="en-IN" sz="1400" dirty="0">
              <a:latin typeface="+mj-lt"/>
            </a:endParaRPr>
          </a:p>
          <a:p>
            <a:pPr lvl="1"/>
            <a:endParaRPr lang="en-IN" sz="1400" dirty="0">
              <a:latin typeface="+mj-lt"/>
            </a:endParaRPr>
          </a:p>
          <a:p>
            <a:pPr>
              <a:lnSpc>
                <a:spcPct val="120000"/>
              </a:lnSpc>
            </a:pPr>
            <a:endParaRPr lang="en-US" sz="1400" dirty="0">
              <a:latin typeface="+mj-lt"/>
              <a:cs typeface="Avenir Next Italic"/>
            </a:endParaRPr>
          </a:p>
        </p:txBody>
      </p:sp>
    </p:spTree>
    <p:extLst>
      <p:ext uri="{BB962C8B-B14F-4D97-AF65-F5344CB8AC3E}">
        <p14:creationId xmlns:p14="http://schemas.microsoft.com/office/powerpoint/2010/main" val="88914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670" y="528863"/>
            <a:ext cx="8087682" cy="523220"/>
          </a:xfrm>
          <a:prstGeom prst="rect">
            <a:avLst/>
          </a:prstGeom>
          <a:noFill/>
        </p:spPr>
        <p:txBody>
          <a:bodyPr wrap="square" rtlCol="0">
            <a:spAutoFit/>
          </a:bodyPr>
          <a:lstStyle/>
          <a:p>
            <a:r>
              <a:rPr lang="en-US" sz="2800" b="1" dirty="0">
                <a:solidFill>
                  <a:schemeClr val="bg1"/>
                </a:solidFill>
                <a:cs typeface="Avenir Next Regular"/>
              </a:rPr>
              <a:t>Academic Projects</a:t>
            </a:r>
            <a:endParaRPr lang="en-US" sz="2800" b="0" i="0" dirty="0">
              <a:solidFill>
                <a:schemeClr val="bg1"/>
              </a:solidFill>
              <a:cs typeface="Avenir Next Regular"/>
            </a:endParaRPr>
          </a:p>
        </p:txBody>
      </p:sp>
      <p:sp>
        <p:nvSpPr>
          <p:cNvPr id="15" name="TextBox 14">
            <a:extLst>
              <a:ext uri="{FF2B5EF4-FFF2-40B4-BE49-F238E27FC236}">
                <a16:creationId xmlns:a16="http://schemas.microsoft.com/office/drawing/2014/main" id="{C15417E9-D84D-474B-AB60-FDD5B1845A93}"/>
              </a:ext>
            </a:extLst>
          </p:cNvPr>
          <p:cNvSpPr txBox="1"/>
          <p:nvPr/>
        </p:nvSpPr>
        <p:spPr>
          <a:xfrm>
            <a:off x="510241" y="1308174"/>
            <a:ext cx="7954179" cy="369332"/>
          </a:xfrm>
          <a:prstGeom prst="rect">
            <a:avLst/>
          </a:prstGeom>
          <a:noFill/>
        </p:spPr>
        <p:txBody>
          <a:bodyPr wrap="square" rtlCol="0">
            <a:spAutoFit/>
          </a:bodyPr>
          <a:lstStyle/>
          <a:p>
            <a:pPr marL="285750" indent="-285750">
              <a:buFont typeface="Wingdings" pitchFamily="2" charset="2"/>
              <a:buChar char="Ø"/>
            </a:pPr>
            <a:r>
              <a:rPr lang="en-US" b="1" dirty="0"/>
              <a:t>Travel Website</a:t>
            </a:r>
          </a:p>
        </p:txBody>
      </p:sp>
      <p:sp>
        <p:nvSpPr>
          <p:cNvPr id="3" name="Rectangle 2">
            <a:extLst>
              <a:ext uri="{FF2B5EF4-FFF2-40B4-BE49-F238E27FC236}">
                <a16:creationId xmlns:a16="http://schemas.microsoft.com/office/drawing/2014/main" id="{C9E44813-A57D-FC4B-A67D-0ED94068FD2D}"/>
              </a:ext>
            </a:extLst>
          </p:cNvPr>
          <p:cNvSpPr/>
          <p:nvPr/>
        </p:nvSpPr>
        <p:spPr>
          <a:xfrm>
            <a:off x="510241" y="1677506"/>
            <a:ext cx="3829270" cy="734945"/>
          </a:xfrm>
          <a:prstGeom prst="rect">
            <a:avLst/>
          </a:prstGeom>
        </p:spPr>
        <p:txBody>
          <a:bodyPr wrap="square">
            <a:spAutoFit/>
          </a:bodyPr>
          <a:lstStyle/>
          <a:p>
            <a:pPr>
              <a:lnSpc>
                <a:spcPct val="120000"/>
              </a:lnSpc>
            </a:pPr>
            <a:r>
              <a:rPr lang="en-US" b="1" dirty="0">
                <a:cs typeface="Avenir Next Italic"/>
              </a:rPr>
              <a:t>Problem: </a:t>
            </a:r>
            <a:r>
              <a:rPr lang="en-IN" dirty="0"/>
              <a:t>To keep a track of travel history at one place.</a:t>
            </a:r>
            <a:endParaRPr lang="en-US" dirty="0">
              <a:cs typeface="Avenir Next Italic"/>
            </a:endParaRPr>
          </a:p>
        </p:txBody>
      </p:sp>
      <p:sp>
        <p:nvSpPr>
          <p:cNvPr id="4" name="Rectangle 3">
            <a:extLst>
              <a:ext uri="{FF2B5EF4-FFF2-40B4-BE49-F238E27FC236}">
                <a16:creationId xmlns:a16="http://schemas.microsoft.com/office/drawing/2014/main" id="{BF886696-9A9E-BD42-973B-B145A9B885DA}"/>
              </a:ext>
            </a:extLst>
          </p:cNvPr>
          <p:cNvSpPr/>
          <p:nvPr/>
        </p:nvSpPr>
        <p:spPr>
          <a:xfrm>
            <a:off x="4683826" y="1673357"/>
            <a:ext cx="4173585" cy="2608663"/>
          </a:xfrm>
          <a:prstGeom prst="rect">
            <a:avLst/>
          </a:prstGeom>
        </p:spPr>
        <p:txBody>
          <a:bodyPr wrap="square">
            <a:spAutoFit/>
          </a:bodyPr>
          <a:lstStyle/>
          <a:p>
            <a:pPr>
              <a:lnSpc>
                <a:spcPct val="120000"/>
              </a:lnSpc>
            </a:pPr>
            <a:r>
              <a:rPr lang="en-US" b="1" dirty="0">
                <a:cs typeface="Avenir Next Italic"/>
              </a:rPr>
              <a:t>Result : </a:t>
            </a:r>
            <a:r>
              <a:rPr lang="en-IN" dirty="0"/>
              <a:t>Just-Go is a travel website that allows customers to register and sign-in, browse trending travel information of popular places, browse high-rating hotels, book and search flight tickets to travel destinations and place orders directly through the website.</a:t>
            </a:r>
            <a:endParaRPr lang="en-IN" sz="1100" dirty="0"/>
          </a:p>
          <a:p>
            <a:pPr>
              <a:lnSpc>
                <a:spcPct val="120000"/>
              </a:lnSpc>
            </a:pPr>
            <a:endParaRPr lang="en-US" sz="1100" dirty="0">
              <a:cs typeface="Avenir Next Italic"/>
            </a:endParaRPr>
          </a:p>
        </p:txBody>
      </p:sp>
      <p:pic>
        <p:nvPicPr>
          <p:cNvPr id="1026" name="Picture 2">
            <a:extLst>
              <a:ext uri="{FF2B5EF4-FFF2-40B4-BE49-F238E27FC236}">
                <a16:creationId xmlns:a16="http://schemas.microsoft.com/office/drawing/2014/main" id="{DE4D9088-73E9-4148-8647-26086624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30" y="2412451"/>
            <a:ext cx="4173585" cy="336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66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A3D83F-E68F-FA47-BCAE-1C6A39C44438}"/>
              </a:ext>
            </a:extLst>
          </p:cNvPr>
          <p:cNvSpPr txBox="1"/>
          <p:nvPr/>
        </p:nvSpPr>
        <p:spPr>
          <a:xfrm>
            <a:off x="294289" y="465384"/>
            <a:ext cx="5423339" cy="954107"/>
          </a:xfrm>
          <a:prstGeom prst="rect">
            <a:avLst/>
          </a:prstGeom>
          <a:noFill/>
        </p:spPr>
        <p:txBody>
          <a:bodyPr wrap="square" rtlCol="0">
            <a:spAutoFit/>
          </a:bodyPr>
          <a:lstStyle/>
          <a:p>
            <a:r>
              <a:rPr lang="en-US" sz="2800" b="1" dirty="0">
                <a:solidFill>
                  <a:schemeClr val="bg1"/>
                </a:solidFill>
                <a:cs typeface="Avenir Next Regular"/>
              </a:rPr>
              <a:t>Screenshots from Travel Website</a:t>
            </a:r>
          </a:p>
          <a:p>
            <a:endParaRPr lang="en-US" sz="2800" b="1" dirty="0"/>
          </a:p>
        </p:txBody>
      </p:sp>
      <p:pic>
        <p:nvPicPr>
          <p:cNvPr id="2050" name="Picture 2">
            <a:extLst>
              <a:ext uri="{FF2B5EF4-FFF2-40B4-BE49-F238E27FC236}">
                <a16:creationId xmlns:a16="http://schemas.microsoft.com/office/drawing/2014/main" id="{64003853-6CEE-2B46-8995-AA4F2A6BE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421" y="1266715"/>
            <a:ext cx="3636579" cy="2464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F1060C-ECC7-EA41-AF36-202C0A3686A4}"/>
              </a:ext>
            </a:extLst>
          </p:cNvPr>
          <p:cNvSpPr txBox="1"/>
          <p:nvPr/>
        </p:nvSpPr>
        <p:spPr>
          <a:xfrm>
            <a:off x="9375227" y="4550980"/>
            <a:ext cx="140224" cy="369332"/>
          </a:xfrm>
          <a:prstGeom prst="rect">
            <a:avLst/>
          </a:prstGeom>
          <a:noFill/>
        </p:spPr>
        <p:txBody>
          <a:bodyPr wrap="square" rtlCol="0">
            <a:spAutoFit/>
          </a:bodyPr>
          <a:lstStyle/>
          <a:p>
            <a:r>
              <a:rPr lang="en-US" dirty="0"/>
              <a:t>  </a:t>
            </a:r>
          </a:p>
        </p:txBody>
      </p:sp>
      <p:pic>
        <p:nvPicPr>
          <p:cNvPr id="2054" name="Picture 6">
            <a:extLst>
              <a:ext uri="{FF2B5EF4-FFF2-40B4-BE49-F238E27FC236}">
                <a16:creationId xmlns:a16="http://schemas.microsoft.com/office/drawing/2014/main" id="{CBEBB48F-C04F-5D41-A26F-740D78146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757" y="1266715"/>
            <a:ext cx="3531477" cy="24644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DC66F31-B206-CC41-8801-2F2F9BBA3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22" y="3912476"/>
            <a:ext cx="3636578" cy="23272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7B5EC82-7915-8A4E-BB3A-06AB2775D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757" y="3983332"/>
            <a:ext cx="3531477" cy="246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5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60328B"/>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82223" y="3021802"/>
            <a:ext cx="8087682" cy="997196"/>
          </a:xfrm>
          <a:prstGeom prst="rect">
            <a:avLst/>
          </a:prstGeom>
          <a:noFill/>
        </p:spPr>
        <p:txBody>
          <a:bodyPr wrap="square" rtlCol="0">
            <a:spAutoFit/>
          </a:bodyPr>
          <a:lstStyle/>
          <a:p>
            <a:pPr>
              <a:lnSpc>
                <a:spcPct val="80000"/>
              </a:lnSpc>
            </a:pPr>
            <a:r>
              <a:rPr lang="en-US" sz="3600" b="1" i="0" dirty="0">
                <a:solidFill>
                  <a:schemeClr val="bg1"/>
                </a:solidFill>
                <a:latin typeface="Avenir Next Regular"/>
                <a:cs typeface="Avenir Next Regular"/>
              </a:rPr>
              <a:t>Craft Demo</a:t>
            </a:r>
            <a:endParaRPr lang="en-US" sz="3600" b="0" i="0" dirty="0">
              <a:solidFill>
                <a:schemeClr val="bg1"/>
              </a:solidFill>
              <a:latin typeface="Avenir Next Regular"/>
              <a:cs typeface="Avenir Next Regular"/>
            </a:endParaRPr>
          </a:p>
          <a:p>
            <a:pPr>
              <a:lnSpc>
                <a:spcPct val="80000"/>
              </a:lnSpc>
            </a:pPr>
            <a:r>
              <a:rPr lang="en-US" sz="3600" b="1" dirty="0">
                <a:solidFill>
                  <a:srgbClr val="37BBF1"/>
                </a:solidFill>
                <a:latin typeface="Avenir Next Regular"/>
                <a:cs typeface="Avenir Next Regular"/>
              </a:rPr>
              <a:t>a</a:t>
            </a:r>
            <a:r>
              <a:rPr lang="en-US" sz="3600" b="1" i="0" dirty="0">
                <a:solidFill>
                  <a:srgbClr val="37BBF1"/>
                </a:solidFill>
                <a:latin typeface="Avenir Next Regular"/>
                <a:cs typeface="Avenir Next Regular"/>
              </a:rPr>
              <a:t>nd discussion</a:t>
            </a:r>
            <a:endParaRPr lang="en-US" sz="3600" b="0" i="0" dirty="0">
              <a:solidFill>
                <a:srgbClr val="37BBF1"/>
              </a:solidFill>
              <a:latin typeface="Avenir Next Regular"/>
              <a:cs typeface="Avenir Next Regular"/>
            </a:endParaRPr>
          </a:p>
        </p:txBody>
      </p:sp>
    </p:spTree>
    <p:extLst>
      <p:ext uri="{BB962C8B-B14F-4D97-AF65-F5344CB8AC3E}">
        <p14:creationId xmlns:p14="http://schemas.microsoft.com/office/powerpoint/2010/main" val="1969556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dirty="0">
                <a:solidFill>
                  <a:schemeClr val="bg1"/>
                </a:solidFill>
                <a:latin typeface="+mj-lt"/>
                <a:cs typeface="Avenir Next Regular"/>
              </a:rPr>
              <a:t>Problem Description</a:t>
            </a:r>
            <a:endParaRPr lang="en-US" sz="2800" b="0" i="0" dirty="0">
              <a:solidFill>
                <a:schemeClr val="bg1"/>
              </a:solidFill>
              <a:latin typeface="+mj-lt"/>
              <a:cs typeface="Avenir Next Regular"/>
            </a:endParaRPr>
          </a:p>
        </p:txBody>
      </p:sp>
      <p:sp>
        <p:nvSpPr>
          <p:cNvPr id="3" name="TextBox 2"/>
          <p:cNvSpPr txBox="1"/>
          <p:nvPr/>
        </p:nvSpPr>
        <p:spPr>
          <a:xfrm>
            <a:off x="282223" y="1497441"/>
            <a:ext cx="8579554" cy="1554272"/>
          </a:xfrm>
          <a:prstGeom prst="rect">
            <a:avLst/>
          </a:prstGeom>
          <a:noFill/>
        </p:spPr>
        <p:txBody>
          <a:bodyPr wrap="square" rtlCol="0">
            <a:spAutoFit/>
          </a:bodyPr>
          <a:lstStyle/>
          <a:p>
            <a:pPr>
              <a:lnSpc>
                <a:spcPct val="120000"/>
              </a:lnSpc>
            </a:pPr>
            <a:r>
              <a:rPr lang="en-US" sz="2000" dirty="0">
                <a:cs typeface="Avenir Next Regular"/>
              </a:rPr>
              <a:t>To work on an admin controls of a product so that it allows builders to set up their own input forms.</a:t>
            </a:r>
          </a:p>
          <a:p>
            <a:pPr>
              <a:lnSpc>
                <a:spcPct val="120000"/>
              </a:lnSpc>
            </a:pPr>
            <a:r>
              <a:rPr lang="en-US" sz="2000" dirty="0">
                <a:cs typeface="Avenir Next Regular"/>
              </a:rPr>
              <a:t>As shown in the image below  form will allow user to modify the input fields according to their preferences.</a:t>
            </a:r>
            <a:endParaRPr lang="en-US" sz="2000" b="0" i="0" dirty="0">
              <a:cs typeface="Avenir Next Regular"/>
            </a:endParaRPr>
          </a:p>
        </p:txBody>
      </p:sp>
      <p:pic>
        <p:nvPicPr>
          <p:cNvPr id="10" name="Picture 9">
            <a:extLst>
              <a:ext uri="{FF2B5EF4-FFF2-40B4-BE49-F238E27FC236}">
                <a16:creationId xmlns:a16="http://schemas.microsoft.com/office/drawing/2014/main" id="{96155365-1F1A-BA42-A0AA-FFB4DE48B390}"/>
              </a:ext>
            </a:extLst>
          </p:cNvPr>
          <p:cNvPicPr>
            <a:picLocks noChangeAspect="1"/>
          </p:cNvPicPr>
          <p:nvPr/>
        </p:nvPicPr>
        <p:blipFill>
          <a:blip r:embed="rId2"/>
          <a:stretch>
            <a:fillRect/>
          </a:stretch>
        </p:blipFill>
        <p:spPr>
          <a:xfrm>
            <a:off x="2332326" y="3051713"/>
            <a:ext cx="4479348" cy="3496561"/>
          </a:xfrm>
          <a:prstGeom prst="rect">
            <a:avLst/>
          </a:prstGeom>
        </p:spPr>
      </p:pic>
    </p:spTree>
    <p:extLst>
      <p:ext uri="{BB962C8B-B14F-4D97-AF65-F5344CB8AC3E}">
        <p14:creationId xmlns:p14="http://schemas.microsoft.com/office/powerpoint/2010/main" val="179924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i="0" dirty="0">
                <a:solidFill>
                  <a:schemeClr val="bg1"/>
                </a:solidFill>
                <a:latin typeface="+mj-lt"/>
                <a:cs typeface="Avenir Next Regular"/>
              </a:rPr>
              <a:t>Core Requirements</a:t>
            </a:r>
          </a:p>
        </p:txBody>
      </p:sp>
      <p:sp>
        <p:nvSpPr>
          <p:cNvPr id="12" name="TextBox 11"/>
          <p:cNvSpPr txBox="1"/>
          <p:nvPr/>
        </p:nvSpPr>
        <p:spPr>
          <a:xfrm>
            <a:off x="282223" y="1450011"/>
            <a:ext cx="8438445" cy="4524315"/>
          </a:xfrm>
          <a:prstGeom prst="rect">
            <a:avLst/>
          </a:prstGeom>
          <a:noFill/>
        </p:spPr>
        <p:txBody>
          <a:bodyPr wrap="square" rtlCol="0">
            <a:spAutoFit/>
          </a:bodyPr>
          <a:lstStyle/>
          <a:p>
            <a:pPr marL="285750" indent="-285750" algn="just">
              <a:buFont typeface="Wingdings" pitchFamily="2" charset="2"/>
              <a:buChar char="Ø"/>
            </a:pPr>
            <a:r>
              <a:rPr lang="en-IN" sz="1600" dirty="0"/>
              <a:t>The builder can add and remove choices from the list of choices. In the visual spec provided, the builder adds and removes choices in a </a:t>
            </a:r>
            <a:r>
              <a:rPr lang="en-IN" sz="1600" dirty="0" err="1"/>
              <a:t>textarea</a:t>
            </a:r>
            <a:r>
              <a:rPr lang="en-IN" sz="1600" dirty="0"/>
              <a:t> element. Individual items are separated by a new line. Feel free to modify this interaction to meet the requirement of being able to add and remove choices.</a:t>
            </a:r>
          </a:p>
          <a:p>
            <a:pPr marL="285750" indent="-285750" algn="just">
              <a:buFont typeface="Wingdings" pitchFamily="2" charset="2"/>
              <a:buChar char="Ø"/>
            </a:pPr>
            <a:r>
              <a:rPr lang="en-IN" sz="1600" dirty="0"/>
              <a:t>Validate the following rules and notify the builder if there are any validation issues.</a:t>
            </a:r>
          </a:p>
          <a:p>
            <a:pPr marL="742950" lvl="1" indent="-285750" algn="just">
              <a:buFont typeface="Arial" panose="020B0604020202020204" pitchFamily="34" charset="0"/>
              <a:buChar char="•"/>
            </a:pPr>
            <a:r>
              <a:rPr lang="en-IN" sz="1600" dirty="0"/>
              <a:t>The Label field is required.</a:t>
            </a:r>
          </a:p>
          <a:p>
            <a:pPr marL="742950" lvl="1" indent="-285750" algn="just">
              <a:buFont typeface="Arial" panose="020B0604020202020204" pitchFamily="34" charset="0"/>
              <a:buChar char="•"/>
            </a:pPr>
            <a:r>
              <a:rPr lang="en-IN" sz="1600" dirty="0"/>
              <a:t>Duplicates choices are not allowed.</a:t>
            </a:r>
          </a:p>
          <a:p>
            <a:pPr marL="742950" lvl="1" indent="-285750" algn="just">
              <a:buFont typeface="Arial" panose="020B0604020202020204" pitchFamily="34" charset="0"/>
              <a:buChar char="•"/>
            </a:pPr>
            <a:r>
              <a:rPr lang="en-IN" sz="1600" dirty="0"/>
              <a:t>There cannot be more than 50 choices total.</a:t>
            </a:r>
          </a:p>
          <a:p>
            <a:pPr marL="285750" indent="-285750" algn="just">
              <a:buFont typeface="Wingdings" pitchFamily="2" charset="2"/>
              <a:buChar char="Ø"/>
            </a:pPr>
            <a:r>
              <a:rPr lang="en-IN" sz="1600" dirty="0"/>
              <a:t>If the default value is not one of the choices, it should be added to the list of choices when the field is saved.</a:t>
            </a:r>
          </a:p>
          <a:p>
            <a:pPr marL="285750" indent="-285750" algn="just">
              <a:buFont typeface="Wingdings" pitchFamily="2" charset="2"/>
              <a:buChar char="Ø"/>
            </a:pPr>
            <a:r>
              <a:rPr lang="en-IN" sz="1600" dirty="0"/>
              <a:t>For the purpose of the demo, you may want the form to keep its values after the form is submitted. This helps demonstrate the prior requirement (that the default value is added).</a:t>
            </a:r>
          </a:p>
          <a:p>
            <a:pPr marL="285750" indent="-285750" algn="just">
              <a:buFont typeface="Wingdings" pitchFamily="2" charset="2"/>
              <a:buChar char="Ø"/>
            </a:pPr>
            <a:r>
              <a:rPr lang="en-IN" sz="1600" dirty="0"/>
              <a:t>Add a button that allows the builder to clear the form and start fresh.</a:t>
            </a:r>
          </a:p>
          <a:p>
            <a:pPr marL="285750" indent="-285750" algn="just">
              <a:buFont typeface="Wingdings" pitchFamily="2" charset="2"/>
              <a:buChar char="Ø"/>
            </a:pPr>
            <a:r>
              <a:rPr lang="en-IN" sz="1600" dirty="0"/>
              <a:t>The submit button should create a json object and post it to </a:t>
            </a:r>
            <a:r>
              <a:rPr lang="en-IN" sz="1600" dirty="0">
                <a:hlinkClick r:id="rId2"/>
              </a:rPr>
              <a:t>http://www.mocky.io/v2/566061f21200008e3aabd919</a:t>
            </a:r>
            <a:r>
              <a:rPr lang="en-IN" sz="1600" dirty="0"/>
              <a:t>. It should also log the post data to the console. You can add a function to </a:t>
            </a:r>
            <a:r>
              <a:rPr lang="en-IN" sz="1600" dirty="0" err="1"/>
              <a:t>FieldService</a:t>
            </a:r>
            <a:r>
              <a:rPr lang="en-IN" sz="1600" dirty="0"/>
              <a:t> in </a:t>
            </a:r>
            <a:r>
              <a:rPr lang="en-IN" sz="1600" dirty="0">
                <a:hlinkClick r:id="rId3"/>
              </a:rPr>
              <a:t>MockFieldService.js</a:t>
            </a:r>
            <a:r>
              <a:rPr lang="en-IN" sz="1600" dirty="0"/>
              <a:t> to accomplish this, but everything is up to you. Feel free to modify or change anything you would like as long as it meets the minimum requirement of posting json data to the back-end endpoint.</a:t>
            </a:r>
          </a:p>
        </p:txBody>
      </p:sp>
    </p:spTree>
    <p:extLst>
      <p:ext uri="{BB962C8B-B14F-4D97-AF65-F5344CB8AC3E}">
        <p14:creationId xmlns:p14="http://schemas.microsoft.com/office/powerpoint/2010/main" val="257219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3" y="505983"/>
            <a:ext cx="8087682" cy="523220"/>
          </a:xfrm>
          <a:prstGeom prst="rect">
            <a:avLst/>
          </a:prstGeom>
          <a:noFill/>
        </p:spPr>
        <p:txBody>
          <a:bodyPr wrap="square" rtlCol="0">
            <a:spAutoFit/>
          </a:bodyPr>
          <a:lstStyle/>
          <a:p>
            <a:r>
              <a:rPr lang="en-US" sz="2800" b="1" dirty="0">
                <a:solidFill>
                  <a:schemeClr val="bg1"/>
                </a:solidFill>
                <a:cs typeface="Avenir Next Regular"/>
              </a:rPr>
              <a:t>Stretched</a:t>
            </a:r>
            <a:r>
              <a:rPr lang="en-US" sz="2800" b="1" i="0" dirty="0">
                <a:solidFill>
                  <a:schemeClr val="bg1"/>
                </a:solidFill>
                <a:cs typeface="Avenir Next Regular"/>
              </a:rPr>
              <a:t> Requirements</a:t>
            </a:r>
          </a:p>
        </p:txBody>
      </p:sp>
      <p:sp>
        <p:nvSpPr>
          <p:cNvPr id="12" name="TextBox 11"/>
          <p:cNvSpPr txBox="1"/>
          <p:nvPr/>
        </p:nvSpPr>
        <p:spPr>
          <a:xfrm>
            <a:off x="282222" y="1681238"/>
            <a:ext cx="8438445" cy="3970318"/>
          </a:xfrm>
          <a:prstGeom prst="rect">
            <a:avLst/>
          </a:prstGeom>
          <a:noFill/>
        </p:spPr>
        <p:txBody>
          <a:bodyPr wrap="square" rtlCol="0">
            <a:spAutoFit/>
          </a:bodyPr>
          <a:lstStyle/>
          <a:p>
            <a:pPr marL="285750" indent="-285750">
              <a:buFont typeface="Wingdings" pitchFamily="2" charset="2"/>
              <a:buChar char="Ø"/>
            </a:pPr>
            <a:r>
              <a:rPr lang="en-IN" dirty="0"/>
              <a:t>Allow the form to be responsive and work on mobile devices in addition to desktop.</a:t>
            </a:r>
          </a:p>
          <a:p>
            <a:pPr marL="285750" indent="-285750">
              <a:buFont typeface="Wingdings" pitchFamily="2" charset="2"/>
              <a:buChar char="Ø"/>
            </a:pPr>
            <a:r>
              <a:rPr lang="en-IN" dirty="0"/>
              <a:t>Have you ever closed the browser accidentally when working on something? Yeah, me too. Let's help the user out by populating the form with the input they were working on if they accidentally close the browser.</a:t>
            </a:r>
          </a:p>
          <a:p>
            <a:pPr marL="285750" indent="-285750">
              <a:buFont typeface="Wingdings" pitchFamily="2" charset="2"/>
              <a:buChar char="Ø"/>
            </a:pPr>
            <a:r>
              <a:rPr lang="en-IN" dirty="0"/>
              <a:t>The database that stores this does not allow individual choices in the list of choices to be longer than 40 characters. Add client-side validation such that excess characters are visually distinct if the choice is longer than 40 characters. I.e., if a user enters the word that is longer than 40 characters, the characters above 40 would be highlighted in red.</a:t>
            </a:r>
          </a:p>
          <a:p>
            <a:pPr marL="285750" indent="-285750">
              <a:buFont typeface="Wingdings" pitchFamily="2" charset="2"/>
              <a:buChar char="Ø"/>
            </a:pPr>
            <a:r>
              <a:rPr lang="en-IN" dirty="0"/>
              <a:t>Refactor the button component such that it could be used by other developers and maintain the same style and behaviour (e.g., for a custom component library). For example, let's say we want all of our submit buttons to show a loading indicator after they are clicked. How could we create a component that has that </a:t>
            </a:r>
            <a:r>
              <a:rPr lang="en-IN" dirty="0" err="1"/>
              <a:t>behavior</a:t>
            </a:r>
            <a:r>
              <a:rPr lang="en-IN" dirty="0"/>
              <a:t> that would be shared across all instances of the submit button?</a:t>
            </a:r>
          </a:p>
        </p:txBody>
      </p:sp>
    </p:spTree>
    <p:extLst>
      <p:ext uri="{BB962C8B-B14F-4D97-AF65-F5344CB8AC3E}">
        <p14:creationId xmlns:p14="http://schemas.microsoft.com/office/powerpoint/2010/main" val="4262943276"/>
      </p:ext>
    </p:extLst>
  </p:cSld>
  <p:clrMapOvr>
    <a:masterClrMapping/>
  </p:clrMapOvr>
</p:sld>
</file>

<file path=ppt/theme/theme1.xml><?xml version="1.0" encoding="utf-8"?>
<a:theme xmlns:a="http://schemas.openxmlformats.org/drawingml/2006/main" name="QuickBase_PPT_Star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13AC2EAA180D48BE9C6C4B9AFDF650" ma:contentTypeVersion="1" ma:contentTypeDescription="Create a new document." ma:contentTypeScope="" ma:versionID="e1ebe21cc30349ae4da8962eed91cfc4">
  <xsd:schema xmlns:xsd="http://www.w3.org/2001/XMLSchema" xmlns:xs="http://www.w3.org/2001/XMLSchema" xmlns:p="http://schemas.microsoft.com/office/2006/metadata/properties" xmlns:ns1="http://schemas.microsoft.com/sharepoint/v3" targetNamespace="http://schemas.microsoft.com/office/2006/metadata/properties" ma:root="true" ma:fieldsID="2292e01370a06b57d65de8bf0b95326f"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2C0678-4C24-4F49-91BA-562B0FB67A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6C8D68-CAE8-4863-90D6-3B20D5072EB4}">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E0605501-9F6A-4E21-AD29-AC5B45E31C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QuickBase_PPT_Starter.potx</Template>
  <TotalTime>16220</TotalTime>
  <Words>954</Words>
  <Application>Microsoft Macintosh PowerPoint</Application>
  <PresentationFormat>On-screen Show (4:3)</PresentationFormat>
  <Paragraphs>90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Avenir Next Regular</vt:lpstr>
      <vt:lpstr>Calibri</vt:lpstr>
      <vt:lpstr>Helvetica Light</vt:lpstr>
      <vt:lpstr>Wingdings</vt:lpstr>
      <vt:lpstr>QuickBase_PPT_Starter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Catapult</dc:creator>
  <cp:lastModifiedBy>Devina Jaiswal</cp:lastModifiedBy>
  <cp:revision>71</cp:revision>
  <cp:lastPrinted>2017-02-14T18:44:12Z</cp:lastPrinted>
  <dcterms:created xsi:type="dcterms:W3CDTF">2017-02-06T14:03:53Z</dcterms:created>
  <dcterms:modified xsi:type="dcterms:W3CDTF">2020-11-09T15:46:58Z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0x0101009713AC2EAA180D48BE9C6C4B9AFDF650</vt:lpwstr>
  </property>
</Properties>
</file>